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14" r:id="rId2"/>
    <p:sldId id="317" r:id="rId3"/>
    <p:sldId id="318" r:id="rId4"/>
    <p:sldId id="342" r:id="rId5"/>
    <p:sldId id="346" r:id="rId6"/>
    <p:sldId id="345" r:id="rId7"/>
    <p:sldId id="347" r:id="rId8"/>
    <p:sldId id="348" r:id="rId9"/>
  </p:sldIdLst>
  <p:sldSz cx="12192000" cy="6858000"/>
  <p:notesSz cx="6858000" cy="9144000"/>
  <p:embeddedFontLst>
    <p:embeddedFont>
      <p:font typeface="휴먼둥근헤드라인" panose="02030504000101010101" pitchFamily="18" charset="-127"/>
      <p:regular r:id="rId10"/>
    </p:embeddedFont>
    <p:embeddedFont>
      <p:font typeface="맑은 고딕 Semilight" panose="020B0502040204020203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98" userDrawn="1">
          <p15:clr>
            <a:srgbClr val="A4A3A4"/>
          </p15:clr>
        </p15:guide>
        <p15:guide id="4" orient="horz" pos="119" userDrawn="1">
          <p15:clr>
            <a:srgbClr val="A4A3A4"/>
          </p15:clr>
        </p15:guide>
        <p15:guide id="5" pos="7582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5DC4"/>
    <a:srgbClr val="203864"/>
    <a:srgbClr val="E7E6E6"/>
    <a:srgbClr val="FFFFFF"/>
    <a:srgbClr val="00B0F0"/>
    <a:srgbClr val="F2F2F2"/>
    <a:srgbClr val="F1F1F1"/>
    <a:srgbClr val="F7F7F7"/>
    <a:srgbClr val="FBFBFB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0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78" y="-432"/>
      </p:cViewPr>
      <p:guideLst>
        <p:guide orient="horz" pos="2160"/>
        <p:guide pos="3840"/>
        <p:guide pos="98"/>
        <p:guide orient="horz" pos="119"/>
        <p:guide pos="7582"/>
        <p:guide orient="horz" pos="4201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경쟁률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Sheet1!$A$2:$A$6</c:f>
              <c:strCache>
                <c:ptCount val="5"/>
                <c:pt idx="0">
                  <c:v>마포구</c:v>
                </c:pt>
                <c:pt idx="1">
                  <c:v>강남구</c:v>
                </c:pt>
                <c:pt idx="2">
                  <c:v>광진구</c:v>
                </c:pt>
                <c:pt idx="3">
                  <c:v>송파구</c:v>
                </c:pt>
                <c:pt idx="4">
                  <c:v>영등포구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109</c:v>
                </c:pt>
                <c:pt idx="1">
                  <c:v>90</c:v>
                </c:pt>
                <c:pt idx="2">
                  <c:v>75</c:v>
                </c:pt>
                <c:pt idx="3">
                  <c:v>50</c:v>
                </c:pt>
                <c:pt idx="4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40-48AE-AB12-B5F1E4FE8C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53615648"/>
        <c:axId val="253612320"/>
        <c:axId val="0"/>
      </c:bar3DChart>
      <c:catAx>
        <c:axId val="253615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53612320"/>
        <c:crosses val="autoZero"/>
        <c:auto val="1"/>
        <c:lblAlgn val="ctr"/>
        <c:lblOffset val="100"/>
        <c:noMultiLvlLbl val="0"/>
      </c:catAx>
      <c:valAx>
        <c:axId val="253612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53615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648700455594861"/>
          <c:y val="0.9239737236832567"/>
          <c:w val="0.13567938034759761"/>
          <c:h val="7.15906977804229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958141891699547E-2"/>
          <c:y val="0.13544986476269377"/>
          <c:w val="0.69252301342766942"/>
          <c:h val="0.7713997395743562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8575" cap="rnd">
              <a:solidFill>
                <a:srgbClr val="30AD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30AD7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30AD79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120</c:v>
                </c:pt>
                <c:pt idx="1">
                  <c:v>300</c:v>
                </c:pt>
                <c:pt idx="2">
                  <c:v>250</c:v>
                </c:pt>
                <c:pt idx="3">
                  <c:v>300</c:v>
                </c:pt>
                <c:pt idx="4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0BD-401D-9F18-73E4D970A3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0BD-401D-9F18-73E4D970A3C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2022.1</c:v>
                </c:pt>
                <c:pt idx="1">
                  <c:v>2022.4</c:v>
                </c:pt>
                <c:pt idx="2">
                  <c:v>2022.12</c:v>
                </c:pt>
                <c:pt idx="3">
                  <c:v>2023.5</c:v>
                </c:pt>
                <c:pt idx="4">
                  <c:v>2023.11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0BD-401D-9F18-73E4D970A3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3918863"/>
        <c:axId val="294338719"/>
      </c:lineChart>
      <c:catAx>
        <c:axId val="283918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4338719"/>
        <c:crosses val="autoZero"/>
        <c:auto val="1"/>
        <c:lblAlgn val="ctr"/>
        <c:lblOffset val="100"/>
        <c:noMultiLvlLbl val="0"/>
      </c:catAx>
      <c:valAx>
        <c:axId val="29433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39188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0.3108</cdr:x>
      <cdr:y>0.04467</cdr:y>
    </cdr:from>
    <cdr:to>
      <cdr:x>0.39776</cdr:x>
      <cdr:y>0.25481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268287" y="19436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ko-KR" altLang="en-US" sz="1100" dirty="0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41DCAC-A754-0DE8-8C01-25373F79C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FBE0D2-67C0-151D-CA4F-FF482C651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DF2BE-8FAA-84D4-37B4-D470CB94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201B4-DC4B-B7D8-F775-59DF8250B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7DA006-36B0-D7FD-B70D-0C778895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969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9FABB-19C3-8C2F-B03F-34A1F84B7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9D7E5C-54DC-815E-68A0-1E63D4019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C2D882-3F0C-D936-A64F-BC63CCE3E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5E1584-52AA-9B44-2685-B41379F5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1AD081-66F5-4BF3-9ED2-E88139E9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53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8AC108-30DE-7803-310C-2C71B24EE7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4DADD1-91DD-8873-5214-CEE0DE55E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78BC22-C094-CDF4-E97B-8F2C97A30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83DB3-264E-20A2-C765-279F18BCA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00A28E-5299-C120-6CD7-A15D3E1E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93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62F27-99B9-8B3C-3A57-6EBF2AA52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DB54D9-E597-1E52-687C-F652EA013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B2FA6-3CDB-4822-A948-26D7FE6C7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DADF3-4FCD-684A-DCE6-21EF3512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1681B3-EA27-F802-BCDF-422087E2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84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BBF23-5EDF-010E-7722-1533B554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1EF680-C2F6-C801-580C-ED8B4B4F9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FD356D-A0D1-3AD3-F899-2CDC45601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3A445D-1142-75C1-A4E3-CB9A9B5B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13137-627E-8ABE-4B06-116444FC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27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340CD-A106-2146-6343-D25BFD456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6EC393-39F8-A3EB-B0DD-DC7ED38261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24364-936F-B27A-FDE3-FAC7469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CC7248-6CA4-5654-444D-761ED35CC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0D31CD-A6E2-28FE-902D-616581A49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CEC7A5-CCDB-D653-CCC8-282A2647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3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8DFC0-0C74-66D1-DD00-7055D849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96F781-81D6-0C64-EDD2-3BCA4DB5C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673239-2538-FA76-016C-A0FF2A721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DE2F78-7912-DF97-1543-43486154E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8CDC2C-A244-20F3-8FF6-F25E803BB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4DE42-F7A5-E0B4-DC77-477201B2A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3C348E-778B-2A47-AA6B-23195F576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61839D-D7DF-8E72-2942-F9F1F7AA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33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61F02-8103-2E15-AA87-92621D794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41FCCC-534B-D81F-A99F-6C267733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7D4E04-09AA-EEAC-176E-9851D00BA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B55F62-B963-F2A5-19F1-9DA934CF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313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00DD0F-5F2D-78D7-748E-69F2ABFB7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D977A74-8A1E-A404-FF72-768EBA97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0B6DCF-676C-8681-E2B1-C84124E47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38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03EBD-24AF-3A06-9708-A8E24C95D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96A1CE-B9AA-CC33-E2ED-39F11C396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D80551-EC0B-FBBA-548F-8EA2CEEE7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E4B497-F3DA-1F59-E25B-55A5D8300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82274C-E2D7-4715-D7A1-38DB681D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C1E3A6-0DBF-3A46-BFE4-B27154D0E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25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7C385F-46AD-39B1-B872-B0E2C4BD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D5FF20-864F-F40A-DA37-3A71F7781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26D263-DCE5-F12B-C122-68BEA9E2D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DF1E4-01BB-676C-D735-AF6C720D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20933-6057-BF37-7324-F5E7E678F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BA669C-3951-2466-0D1F-FBD108FB2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03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1FB556-CF27-5514-8D6D-51B5A6ED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70A1E2-43D6-159C-CEEC-54BE636DF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C7B76-D39B-7D76-0E9B-1AC9BE382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4C1C2-F80D-4621-91FD-EDD7DBE554BE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CF7A17-78C7-E20A-9E6B-EF4A223AD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8FFC1B-3264-AC89-571D-E7ECE2028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C463-8DA2-45B1-9D98-6F0DA982D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79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AE0E83-30A5-2E5D-90F1-954AEEF56BC2}"/>
              </a:ext>
            </a:extLst>
          </p:cNvPr>
          <p:cNvSpPr txBox="1"/>
          <p:nvPr/>
        </p:nvSpPr>
        <p:spPr>
          <a:xfrm>
            <a:off x="485600" y="2050631"/>
            <a:ext cx="6800879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가구 생활 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분석 서비스 </a:t>
            </a:r>
            <a:endParaRPr lang="en-US" altLang="ko-KR" sz="2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8E6559-9036-5446-7643-9084AC1EA1FE}"/>
              </a:ext>
            </a:extLst>
          </p:cNvPr>
          <p:cNvSpPr txBox="1"/>
          <p:nvPr/>
        </p:nvSpPr>
        <p:spPr>
          <a:xfrm>
            <a:off x="485599" y="2481518"/>
            <a:ext cx="6580812" cy="369332"/>
          </a:xfrm>
          <a:prstGeom prst="rect">
            <a:avLst/>
          </a:prstGeom>
          <a:solidFill>
            <a:srgbClr val="203864"/>
          </a:solidFill>
        </p:spPr>
        <p:txBody>
          <a:bodyPr wrap="square" rtlCol="0">
            <a:spAutoFit/>
          </a:bodyPr>
          <a:lstStyle/>
          <a:p>
            <a:r>
              <a:rPr lang="ko-KR" altLang="ko-KR" b="1" dirty="0" smtClean="0">
                <a:solidFill>
                  <a:schemeClr val="bg1"/>
                </a:solidFill>
              </a:rPr>
              <a:t>1</a:t>
            </a:r>
            <a:r>
              <a:rPr lang="ko-KR" altLang="ko-KR" b="1" dirty="0">
                <a:solidFill>
                  <a:schemeClr val="bg1"/>
                </a:solidFill>
              </a:rPr>
              <a:t>인가구 임대주택 청약 경쟁률 예측 서비스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F3F30F-19DB-D3F0-D4CD-6683E351A619}"/>
              </a:ext>
            </a:extLst>
          </p:cNvPr>
          <p:cNvSpPr txBox="1"/>
          <p:nvPr/>
        </p:nvSpPr>
        <p:spPr>
          <a:xfrm>
            <a:off x="485599" y="2886414"/>
            <a:ext cx="619142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설계서</a:t>
            </a:r>
            <a:endParaRPr lang="en-US" altLang="ko-KR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1" name="표 49">
            <a:extLst>
              <a:ext uri="{FF2B5EF4-FFF2-40B4-BE49-F238E27FC236}">
                <a16:creationId xmlns:a16="http://schemas.microsoft.com/office/drawing/2014/main" id="{80056C32-654B-4850-32D5-4329281FA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027119"/>
              </p:ext>
            </p:extLst>
          </p:nvPr>
        </p:nvGraphicFramePr>
        <p:xfrm>
          <a:off x="6367911" y="5162144"/>
          <a:ext cx="4749800" cy="1293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4128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3665672">
                  <a:extLst>
                    <a:ext uri="{9D8B030D-6E8A-4147-A177-3AD203B41FA5}">
                      <a16:colId xmlns:a16="http://schemas.microsoft.com/office/drawing/2014/main" val="384152440"/>
                    </a:ext>
                  </a:extLst>
                </a:gridCol>
              </a:tblGrid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63618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작성일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2023.05.31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552328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One_Team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3096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162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43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982232"/>
              </p:ext>
            </p:extLst>
          </p:nvPr>
        </p:nvGraphicFramePr>
        <p:xfrm>
          <a:off x="336549" y="851459"/>
          <a:ext cx="11518901" cy="5388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635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529293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529293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6598838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1261842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Author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박예린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2023.05.30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93291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5518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26424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468869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82934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010476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017699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1DC0C72-0909-FCD8-685E-050F78850E73}"/>
              </a:ext>
            </a:extLst>
          </p:cNvPr>
          <p:cNvSpPr/>
          <p:nvPr/>
        </p:nvSpPr>
        <p:spPr>
          <a:xfrm>
            <a:off x="0" y="188913"/>
            <a:ext cx="12192000" cy="43088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E83FE3A-76D0-9635-BA70-5DE59E2C34AA}"/>
              </a:ext>
            </a:extLst>
          </p:cNvPr>
          <p:cNvSpPr/>
          <p:nvPr/>
        </p:nvSpPr>
        <p:spPr>
          <a:xfrm>
            <a:off x="0" y="188912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E2E533-FF26-CD7F-7FE3-1F79D2D4969D}"/>
              </a:ext>
            </a:extLst>
          </p:cNvPr>
          <p:cNvSpPr txBox="1"/>
          <p:nvPr/>
        </p:nvSpPr>
        <p:spPr>
          <a:xfrm>
            <a:off x="226695" y="188913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History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2013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/>
          <p:nvPr/>
        </p:nvCxnSpPr>
        <p:spPr>
          <a:xfrm flipH="1">
            <a:off x="4517317" y="1941275"/>
            <a:ext cx="1103" cy="566733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8B1E7AF-66B2-9B58-B35A-0A2D57518C27}"/>
              </a:ext>
            </a:extLst>
          </p:cNvPr>
          <p:cNvCxnSpPr>
            <a:cxnSpLocks/>
          </p:cNvCxnSpPr>
          <p:nvPr/>
        </p:nvCxnSpPr>
        <p:spPr>
          <a:xfrm>
            <a:off x="4518837" y="2216631"/>
            <a:ext cx="2366343" cy="0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D573A3-A826-8005-665C-6CDB2D5393BB}"/>
              </a:ext>
            </a:extLst>
          </p:cNvPr>
          <p:cNvSpPr/>
          <p:nvPr/>
        </p:nvSpPr>
        <p:spPr>
          <a:xfrm>
            <a:off x="3431671" y="1257513"/>
            <a:ext cx="2162175" cy="498475"/>
          </a:xfrm>
          <a:prstGeom prst="rect">
            <a:avLst/>
          </a:prstGeom>
          <a:solidFill>
            <a:srgbClr val="203864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Web Project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75B472B-5C34-343E-8D71-C882F66B0CEE}"/>
              </a:ext>
            </a:extLst>
          </p:cNvPr>
          <p:cNvSpPr/>
          <p:nvPr/>
        </p:nvSpPr>
        <p:spPr>
          <a:xfrm>
            <a:off x="3431671" y="2698062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식생활 분석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FA8EC2-29C1-05A9-4616-04481D94737E}"/>
              </a:ext>
            </a:extLst>
          </p:cNvPr>
          <p:cNvSpPr/>
          <p:nvPr/>
        </p:nvSpPr>
        <p:spPr>
          <a:xfrm>
            <a:off x="1069203" y="2698180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 형태 추천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E8104A1-E049-2E1F-1037-315DA5CA993B}"/>
              </a:ext>
            </a:extLst>
          </p:cNvPr>
          <p:cNvSpPr/>
          <p:nvPr/>
        </p:nvSpPr>
        <p:spPr>
          <a:xfrm>
            <a:off x="5807968" y="3044222"/>
            <a:ext cx="2162175" cy="246221"/>
          </a:xfrm>
          <a:prstGeom prst="rect">
            <a:avLst/>
          </a:prstGeom>
          <a:solidFill>
            <a:schemeClr val="bg1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3ED5F9C-BAE6-1160-9F72-6610079F43A8}"/>
              </a:ext>
            </a:extLst>
          </p:cNvPr>
          <p:cNvSpPr/>
          <p:nvPr/>
        </p:nvSpPr>
        <p:spPr>
          <a:xfrm>
            <a:off x="5801053" y="3401969"/>
            <a:ext cx="2162175" cy="246221"/>
          </a:xfrm>
          <a:prstGeom prst="rect">
            <a:avLst/>
          </a:prstGeom>
          <a:solidFill>
            <a:schemeClr val="bg1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상세 조회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D84048A-D3C5-C529-E05E-8A50B8D9EBD8}"/>
              </a:ext>
            </a:extLst>
          </p:cNvPr>
          <p:cNvSpPr/>
          <p:nvPr/>
        </p:nvSpPr>
        <p:spPr>
          <a:xfrm>
            <a:off x="8170437" y="2698060"/>
            <a:ext cx="2162175" cy="246221"/>
          </a:xfrm>
          <a:prstGeom prst="rect">
            <a:avLst/>
          </a:prstGeom>
          <a:solidFill>
            <a:srgbClr val="F2F2F2"/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게시판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8B3A6FF-5068-461D-75E0-4DAA949FB3A4}"/>
              </a:ext>
            </a:extLst>
          </p:cNvPr>
          <p:cNvSpPr/>
          <p:nvPr/>
        </p:nvSpPr>
        <p:spPr>
          <a:xfrm>
            <a:off x="5794971" y="2093521"/>
            <a:ext cx="2162175" cy="246221"/>
          </a:xfrm>
          <a:prstGeom prst="rect">
            <a:avLst/>
          </a:prstGeom>
          <a:solidFill>
            <a:srgbClr val="F2F2F2"/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>
            <a:stCxn id="7" idx="2"/>
          </p:cNvCxnSpPr>
          <p:nvPr/>
        </p:nvCxnSpPr>
        <p:spPr>
          <a:xfrm flipH="1">
            <a:off x="4512758" y="1755988"/>
            <a:ext cx="1" cy="348562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9D62625C-6AE3-B967-C23C-B2C9CD4E8999}"/>
              </a:ext>
            </a:extLst>
          </p:cNvPr>
          <p:cNvCxnSpPr>
            <a:cxnSpLocks/>
          </p:cNvCxnSpPr>
          <p:nvPr/>
        </p:nvCxnSpPr>
        <p:spPr>
          <a:xfrm>
            <a:off x="4512759" y="2512774"/>
            <a:ext cx="0" cy="185924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FCB85AD-C894-34FA-E475-AE7E24097C75}"/>
              </a:ext>
            </a:extLst>
          </p:cNvPr>
          <p:cNvCxnSpPr>
            <a:cxnSpLocks/>
          </p:cNvCxnSpPr>
          <p:nvPr/>
        </p:nvCxnSpPr>
        <p:spPr>
          <a:xfrm>
            <a:off x="2150291" y="2512774"/>
            <a:ext cx="2362468" cy="0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6ABF6CE-5D09-6990-00BA-42974B8BB4AA}"/>
              </a:ext>
            </a:extLst>
          </p:cNvPr>
          <p:cNvCxnSpPr>
            <a:cxnSpLocks/>
          </p:cNvCxnSpPr>
          <p:nvPr/>
        </p:nvCxnSpPr>
        <p:spPr>
          <a:xfrm>
            <a:off x="2150291" y="2508010"/>
            <a:ext cx="0" cy="190051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4B282761-8973-C1C9-6B51-076D99A47B8F}"/>
              </a:ext>
            </a:extLst>
          </p:cNvPr>
          <p:cNvCxnSpPr>
            <a:cxnSpLocks/>
          </p:cNvCxnSpPr>
          <p:nvPr/>
        </p:nvCxnSpPr>
        <p:spPr>
          <a:xfrm>
            <a:off x="6882141" y="2508009"/>
            <a:ext cx="0" cy="190051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988C2A28-B258-C938-B006-0FCD75AEA674}"/>
              </a:ext>
            </a:extLst>
          </p:cNvPr>
          <p:cNvCxnSpPr>
            <a:cxnSpLocks/>
          </p:cNvCxnSpPr>
          <p:nvPr/>
        </p:nvCxnSpPr>
        <p:spPr>
          <a:xfrm>
            <a:off x="4518837" y="2510253"/>
            <a:ext cx="4732687" cy="0"/>
          </a:xfrm>
          <a:prstGeom prst="line">
            <a:avLst/>
          </a:prstGeom>
          <a:ln w="95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1D4F71-E775-1B49-AEC8-CF89508F025A}"/>
              </a:ext>
            </a:extLst>
          </p:cNvPr>
          <p:cNvSpPr/>
          <p:nvPr/>
        </p:nvSpPr>
        <p:spPr>
          <a:xfrm>
            <a:off x="0" y="188913"/>
            <a:ext cx="12192000" cy="43088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E3DE3C-B206-100B-768C-2C9304684FE9}"/>
              </a:ext>
            </a:extLst>
          </p:cNvPr>
          <p:cNvSpPr/>
          <p:nvPr/>
        </p:nvSpPr>
        <p:spPr>
          <a:xfrm>
            <a:off x="0" y="188912"/>
            <a:ext cx="155575" cy="43088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5611C-4C51-1D43-5859-2BD0FA3145F5}"/>
              </a:ext>
            </a:extLst>
          </p:cNvPr>
          <p:cNvSpPr txBox="1"/>
          <p:nvPr/>
        </p:nvSpPr>
        <p:spPr>
          <a:xfrm>
            <a:off x="226695" y="188913"/>
            <a:ext cx="226175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200" b="1" dirty="0">
                <a:solidFill>
                  <a:srgbClr val="20386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Menu Structure</a:t>
            </a:r>
            <a:endParaRPr lang="ko-KR" altLang="en-US" sz="2200" b="1" dirty="0">
              <a:solidFill>
                <a:srgbClr val="20386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FEB23EE-30B1-D806-F406-C6DF6868EBE4}"/>
              </a:ext>
            </a:extLst>
          </p:cNvPr>
          <p:cNvCxnSpPr>
            <a:cxnSpLocks/>
          </p:cNvCxnSpPr>
          <p:nvPr/>
        </p:nvCxnSpPr>
        <p:spPr>
          <a:xfrm>
            <a:off x="9251524" y="2508008"/>
            <a:ext cx="0" cy="190051"/>
          </a:xfrm>
          <a:prstGeom prst="line">
            <a:avLst/>
          </a:prstGeom>
          <a:ln w="95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1AB530E-1941-CC52-B27A-32D59C076960}"/>
              </a:ext>
            </a:extLst>
          </p:cNvPr>
          <p:cNvSpPr/>
          <p:nvPr/>
        </p:nvSpPr>
        <p:spPr>
          <a:xfrm>
            <a:off x="5807969" y="2686475"/>
            <a:ext cx="2162175" cy="246221"/>
          </a:xfrm>
          <a:prstGeom prst="rect">
            <a:avLst/>
          </a:prstGeom>
          <a:solidFill>
            <a:srgbClr val="203864"/>
          </a:solidFill>
          <a:ln w="63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 청약 정보</a:t>
            </a:r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FA8EC2-29C1-05A9-4616-04481D94737E}"/>
              </a:ext>
            </a:extLst>
          </p:cNvPr>
          <p:cNvSpPr/>
          <p:nvPr/>
        </p:nvSpPr>
        <p:spPr>
          <a:xfrm>
            <a:off x="3423096" y="2093520"/>
            <a:ext cx="2162175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88C2A28-B258-C938-B006-0FCD75AEA674}"/>
              </a:ext>
            </a:extLst>
          </p:cNvPr>
          <p:cNvCxnSpPr>
            <a:cxnSpLocks/>
          </p:cNvCxnSpPr>
          <p:nvPr/>
        </p:nvCxnSpPr>
        <p:spPr>
          <a:xfrm>
            <a:off x="4515797" y="2508008"/>
            <a:ext cx="2369382" cy="0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574D7EF-E8E7-E9ED-84A8-08E09915B050}"/>
              </a:ext>
            </a:extLst>
          </p:cNvPr>
          <p:cNvCxnSpPr/>
          <p:nvPr/>
        </p:nvCxnSpPr>
        <p:spPr>
          <a:xfrm>
            <a:off x="6875225" y="2508008"/>
            <a:ext cx="1" cy="547800"/>
          </a:xfrm>
          <a:prstGeom prst="line">
            <a:avLst/>
          </a:prstGeom>
          <a:ln w="9525">
            <a:solidFill>
              <a:srgbClr val="2038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47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558561"/>
              </p:ext>
            </p:extLst>
          </p:nvPr>
        </p:nvGraphicFramePr>
        <p:xfrm>
          <a:off x="8693098" y="618380"/>
          <a:ext cx="3263422" cy="2043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임대주택</a:t>
                      </a:r>
                      <a:r>
                        <a:rPr lang="ko-KR" altLang="en-US" sz="1100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정보 메뉴 네비게이션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현재 페이지 경로 표시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지도에서 자치구 영역에 마우스</a:t>
                      </a:r>
                      <a:r>
                        <a:rPr lang="ko-KR" altLang="en-US" sz="1100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오버 시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최종 예측 경쟁률 띄워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예측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타원 43">
            <a:extLst>
              <a:ext uri="{FF2B5EF4-FFF2-40B4-BE49-F238E27FC236}">
                <a16:creationId xmlns:a16="http://schemas.microsoft.com/office/drawing/2014/main" id="{19D7A1BE-083E-A55A-1CFC-40607BCB58C6}"/>
              </a:ext>
            </a:extLst>
          </p:cNvPr>
          <p:cNvSpPr/>
          <p:nvPr/>
        </p:nvSpPr>
        <p:spPr>
          <a:xfrm>
            <a:off x="6837812" y="1615957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600443" y="1050983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4" name="그룹 103"/>
          <p:cNvGrpSpPr/>
          <p:nvPr/>
        </p:nvGrpSpPr>
        <p:grpSpPr>
          <a:xfrm>
            <a:off x="2183316" y="2493120"/>
            <a:ext cx="4482041" cy="3660933"/>
            <a:chOff x="3629025" y="1481137"/>
            <a:chExt cx="4933950" cy="3895725"/>
          </a:xfrm>
        </p:grpSpPr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29025" y="1481137"/>
              <a:ext cx="4933950" cy="3895725"/>
            </a:xfrm>
            <a:prstGeom prst="rect">
              <a:avLst/>
            </a:prstGeom>
          </p:spPr>
        </p:pic>
        <p:sp>
          <p:nvSpPr>
            <p:cNvPr id="107" name="사각형 설명선 106"/>
            <p:cNvSpPr/>
            <p:nvPr/>
          </p:nvSpPr>
          <p:spPr>
            <a:xfrm>
              <a:off x="4049486" y="2003592"/>
              <a:ext cx="910046" cy="726545"/>
            </a:xfrm>
            <a:prstGeom prst="wedgeRectCallout">
              <a:avLst>
                <a:gd name="adj1" fmla="val 92511"/>
                <a:gd name="adj2" fmla="val 154385"/>
              </a:avLst>
            </a:prstGeom>
            <a:solidFill>
              <a:schemeClr val="accent1">
                <a:lumMod val="60000"/>
                <a:lumOff val="4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50:1 </a:t>
              </a:r>
            </a:p>
            <a:p>
              <a:pPr algn="ctr"/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</p:grpSp>
      <p:sp>
        <p:nvSpPr>
          <p:cNvPr id="45" name="타원 4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3611107" y="4236499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22243" y="478212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457067" y="2084260"/>
            <a:ext cx="428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청년 임대주택 지역별 최종 예측 경쟁률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2377320" y="2006141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8816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339105"/>
              </p:ext>
            </p:extLst>
          </p:nvPr>
        </p:nvGraphicFramePr>
        <p:xfrm>
          <a:off x="8693098" y="618380"/>
          <a:ext cx="3263422" cy="2043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막대그래프로 최근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3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개년 최종 경쟁률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top5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지역과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예측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575674" y="2000474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타원 54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8182559" y="1984017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1645243" y="5629845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263339" y="2084677"/>
            <a:ext cx="2857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지역별 최종 경쟁률 </a:t>
            </a:r>
            <a:r>
              <a:rPr lang="en-US" altLang="ko-KR" b="1" dirty="0" smtClean="0">
                <a:solidFill>
                  <a:srgbClr val="085DC4"/>
                </a:solidFill>
              </a:rPr>
              <a:t>TOP5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3134060" y="2009302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32151" y="2400635"/>
            <a:ext cx="8803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 smtClean="0"/>
              <a:t>최근 </a:t>
            </a:r>
            <a:r>
              <a:rPr lang="en-US" altLang="ko-KR" sz="1100" b="1" dirty="0" smtClean="0"/>
              <a:t>3</a:t>
            </a:r>
            <a:r>
              <a:rPr lang="ko-KR" altLang="en-US" sz="1100" b="1" dirty="0" smtClean="0"/>
              <a:t>개년</a:t>
            </a:r>
            <a:endParaRPr lang="ko-KR" altLang="en-US" sz="1100" b="1" dirty="0"/>
          </a:p>
        </p:txBody>
      </p:sp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3381085665"/>
              </p:ext>
            </p:extLst>
          </p:nvPr>
        </p:nvGraphicFramePr>
        <p:xfrm>
          <a:off x="1579341" y="2473778"/>
          <a:ext cx="5643422" cy="38611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39067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387598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 선택 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드롭다운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꺾은선 그래프로 월별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41834" y="207708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546239" y="2349322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252626" y="2440028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341869" y="24639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562462" y="2440027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621067" y="245836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4826823" y="244652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월별 경쟁률 추이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3337561" y="200471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3" name="내용 개체 틀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305508"/>
              </p:ext>
            </p:extLst>
          </p:nvPr>
        </p:nvGraphicFramePr>
        <p:xfrm>
          <a:off x="1133474" y="2841231"/>
          <a:ext cx="8602134" cy="3448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937508" y="3032968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4485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64773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제목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지역 선택 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드롭다운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해당 지역 경쟁률 상위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5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개 매물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617509" y="1993472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05361" y="215301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4655257" y="2761531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361644" y="2852237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450887" y="28761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671480" y="2852236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730085" y="287057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4935841" y="2858737"/>
            <a:ext cx="145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경쟁률 </a:t>
            </a:r>
            <a:r>
              <a:rPr lang="en-US" altLang="ko-KR" dirty="0"/>
              <a:t>T</a:t>
            </a:r>
            <a:r>
              <a:rPr lang="en-US" altLang="ko-KR" dirty="0" smtClean="0"/>
              <a:t>op5</a:t>
            </a:r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3337561" y="200471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1156767" y="361248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5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011693"/>
              </p:ext>
            </p:extLst>
          </p:nvPr>
        </p:nvGraphicFramePr>
        <p:xfrm>
          <a:off x="1238249" y="3488629"/>
          <a:ext cx="6360089" cy="1846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8464">
                  <a:extLst>
                    <a:ext uri="{9D8B030D-6E8A-4147-A177-3AD203B41FA5}">
                      <a16:colId xmlns:a16="http://schemas.microsoft.com/office/drawing/2014/main" val="1315771482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063469635"/>
                    </a:ext>
                  </a:extLst>
                </a:gridCol>
                <a:gridCol w="2257425">
                  <a:extLst>
                    <a:ext uri="{9D8B030D-6E8A-4147-A177-3AD203B41FA5}">
                      <a16:colId xmlns:a16="http://schemas.microsoft.com/office/drawing/2014/main" val="427139814"/>
                    </a:ext>
                  </a:extLst>
                </a:gridCol>
              </a:tblGrid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맹그로브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 신촌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500:1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912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공덕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크로시티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30276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서교동 효성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해링턴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 타워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694896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697529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위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409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6200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6FE94CC6-0401-AC97-811A-7EFDA8301C36}"/>
              </a:ext>
            </a:extLst>
          </p:cNvPr>
          <p:cNvSpPr/>
          <p:nvPr/>
        </p:nvSpPr>
        <p:spPr>
          <a:xfrm>
            <a:off x="239513" y="1784336"/>
            <a:ext cx="8370273" cy="4813312"/>
          </a:xfrm>
          <a:prstGeom prst="rect">
            <a:avLst/>
          </a:prstGeom>
          <a:solidFill>
            <a:srgbClr val="F2F2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0136E8A3-915B-41F7-7AC4-BFC79F876046}"/>
              </a:ext>
            </a:extLst>
          </p:cNvPr>
          <p:cNvGrpSpPr/>
          <p:nvPr/>
        </p:nvGrpSpPr>
        <p:grpSpPr>
          <a:xfrm>
            <a:off x="7867321" y="1334315"/>
            <a:ext cx="437215" cy="169277"/>
            <a:chOff x="7556171" y="1342374"/>
            <a:chExt cx="437215" cy="169277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59C9328-B33B-91BA-5FE2-6851E3800CFB}"/>
                </a:ext>
              </a:extLst>
            </p:cNvPr>
            <p:cNvSpPr/>
            <p:nvPr/>
          </p:nvSpPr>
          <p:spPr>
            <a:xfrm>
              <a:off x="7604714" y="1369252"/>
              <a:ext cx="340131" cy="1155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0FCAE1E-1809-CBCB-5B2C-F761F27B92FF}"/>
                </a:ext>
              </a:extLst>
            </p:cNvPr>
            <p:cNvSpPr txBox="1"/>
            <p:nvPr/>
          </p:nvSpPr>
          <p:spPr>
            <a:xfrm>
              <a:off x="7556171" y="1342374"/>
              <a:ext cx="437215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회원가입</a:t>
              </a:r>
              <a:r>
                <a:rPr lang="ko-KR" altLang="en-US" sz="500">
                  <a:solidFill>
                    <a:srgbClr val="00B0F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sz="500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988D3F3-EA7E-BEC9-17E8-E183BDB99312}"/>
              </a:ext>
            </a:extLst>
          </p:cNvPr>
          <p:cNvGrpSpPr/>
          <p:nvPr/>
        </p:nvGrpSpPr>
        <p:grpSpPr>
          <a:xfrm>
            <a:off x="7503095" y="1334315"/>
            <a:ext cx="388497" cy="169277"/>
            <a:chOff x="7139232" y="1342374"/>
            <a:chExt cx="388497" cy="169277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EB5117E-C412-F8CD-5CF5-54E0032D0169}"/>
                </a:ext>
              </a:extLst>
            </p:cNvPr>
            <p:cNvSpPr/>
            <p:nvPr/>
          </p:nvSpPr>
          <p:spPr>
            <a:xfrm>
              <a:off x="7163416" y="1369252"/>
              <a:ext cx="340131" cy="11552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D3C34-8644-287A-439E-F52E97EE9EB7}"/>
                </a:ext>
              </a:extLst>
            </p:cNvPr>
            <p:cNvSpPr txBox="1"/>
            <p:nvPr/>
          </p:nvSpPr>
          <p:spPr>
            <a:xfrm>
              <a:off x="7139232" y="1342374"/>
              <a:ext cx="388497" cy="1692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5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ko-KR" altLang="en-US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A8CC3927-00DD-9394-FAB7-C10B1CA99C11}"/>
              </a:ext>
            </a:extLst>
          </p:cNvPr>
          <p:cNvSpPr/>
          <p:nvPr/>
        </p:nvSpPr>
        <p:spPr>
          <a:xfrm>
            <a:off x="155575" y="188913"/>
            <a:ext cx="11880850" cy="64801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A23A08F-825C-9320-E52E-E536D65E5766}"/>
              </a:ext>
            </a:extLst>
          </p:cNvPr>
          <p:cNvSpPr/>
          <p:nvPr/>
        </p:nvSpPr>
        <p:spPr>
          <a:xfrm>
            <a:off x="155575" y="188913"/>
            <a:ext cx="1082674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이름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BB2D8C-1AD8-8B7D-9700-F4B28A8753C2}"/>
              </a:ext>
            </a:extLst>
          </p:cNvPr>
          <p:cNvSpPr/>
          <p:nvPr/>
        </p:nvSpPr>
        <p:spPr>
          <a:xfrm>
            <a:off x="1238249" y="188913"/>
            <a:ext cx="1976966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예측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971139-C2AD-1CC0-7C36-9E8D5A5D7631}"/>
              </a:ext>
            </a:extLst>
          </p:cNvPr>
          <p:cNvSpPr/>
          <p:nvPr/>
        </p:nvSpPr>
        <p:spPr>
          <a:xfrm>
            <a:off x="3215215" y="188910"/>
            <a:ext cx="1079500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경로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8EF099-43A9-81CF-4536-07F4E6E09825}"/>
              </a:ext>
            </a:extLst>
          </p:cNvPr>
          <p:cNvSpPr/>
          <p:nvPr/>
        </p:nvSpPr>
        <p:spPr>
          <a:xfrm>
            <a:off x="4294715" y="188913"/>
            <a:ext cx="343212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 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임대주택정보</a:t>
            </a:r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 </a:t>
            </a:r>
            <a:r>
              <a:rPr lang="ko-KR" altLang="en-US" sz="12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상세분석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574F1D-CD5C-C77E-18D6-06A050164C84}"/>
              </a:ext>
            </a:extLst>
          </p:cNvPr>
          <p:cNvSpPr/>
          <p:nvPr/>
        </p:nvSpPr>
        <p:spPr>
          <a:xfrm>
            <a:off x="8617955" y="188913"/>
            <a:ext cx="1450128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05B277-F43A-20D1-3AB3-4F078ECCC5DA}"/>
              </a:ext>
            </a:extLst>
          </p:cNvPr>
          <p:cNvSpPr/>
          <p:nvPr/>
        </p:nvSpPr>
        <p:spPr>
          <a:xfrm>
            <a:off x="7726284" y="188913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7606B4-C881-4C11-773E-3D29B32236D0}"/>
              </a:ext>
            </a:extLst>
          </p:cNvPr>
          <p:cNvSpPr/>
          <p:nvPr/>
        </p:nvSpPr>
        <p:spPr>
          <a:xfrm>
            <a:off x="10067527" y="188912"/>
            <a:ext cx="893339" cy="35718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EFF2E0-6D39-253B-356D-3F4D46E6989A}"/>
              </a:ext>
            </a:extLst>
          </p:cNvPr>
          <p:cNvSpPr/>
          <p:nvPr/>
        </p:nvSpPr>
        <p:spPr>
          <a:xfrm>
            <a:off x="10960311" y="188909"/>
            <a:ext cx="1076114" cy="3571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2023/05/30</a:t>
            </a: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9" name="표 49">
            <a:extLst>
              <a:ext uri="{FF2B5EF4-FFF2-40B4-BE49-F238E27FC236}">
                <a16:creationId xmlns:a16="http://schemas.microsoft.com/office/drawing/2014/main" id="{49C47C07-ECF0-1C34-AE7D-AF06A2915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409899"/>
              </p:ext>
            </p:extLst>
          </p:nvPr>
        </p:nvGraphicFramePr>
        <p:xfrm>
          <a:off x="8693098" y="618380"/>
          <a:ext cx="3263422" cy="1940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34">
                  <a:extLst>
                    <a:ext uri="{9D8B030D-6E8A-4147-A177-3AD203B41FA5}">
                      <a16:colId xmlns:a16="http://schemas.microsoft.com/office/drawing/2014/main" val="3518943254"/>
                    </a:ext>
                  </a:extLst>
                </a:gridCol>
                <a:gridCol w="2973388">
                  <a:extLst>
                    <a:ext uri="{9D8B030D-6E8A-4147-A177-3AD203B41FA5}">
                      <a16:colId xmlns:a16="http://schemas.microsoft.com/office/drawing/2014/main" val="1027230360"/>
                    </a:ext>
                  </a:extLst>
                </a:gridCol>
              </a:tblGrid>
              <a:tr h="3234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189639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다운으로 페이지 전환</a:t>
                      </a:r>
                      <a:endParaRPr lang="en-US" altLang="ko-KR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191825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주택형별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예측 경쟁률 표시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3349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맨위로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가기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2392877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000679"/>
                  </a:ext>
                </a:extLst>
              </a:tr>
              <a:tr h="323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242296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F1A95EB-558E-7723-ED35-0CD0B1698F95}"/>
              </a:ext>
            </a:extLst>
          </p:cNvPr>
          <p:cNvCxnSpPr>
            <a:cxnSpLocks/>
          </p:cNvCxnSpPr>
          <p:nvPr/>
        </p:nvCxnSpPr>
        <p:spPr>
          <a:xfrm>
            <a:off x="230718" y="1773345"/>
            <a:ext cx="838623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B8A605-05DD-3195-A26C-4EC07C14B7A2}"/>
              </a:ext>
            </a:extLst>
          </p:cNvPr>
          <p:cNvSpPr txBox="1"/>
          <p:nvPr/>
        </p:nvSpPr>
        <p:spPr>
          <a:xfrm>
            <a:off x="3637567" y="1296432"/>
            <a:ext cx="87487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식생활 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43787B-7038-0921-BFAA-28AE54A1CD41}"/>
              </a:ext>
            </a:extLst>
          </p:cNvPr>
          <p:cNvSpPr txBox="1"/>
          <p:nvPr/>
        </p:nvSpPr>
        <p:spPr>
          <a:xfrm>
            <a:off x="4711130" y="1295754"/>
            <a:ext cx="10941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b="1" dirty="0" smtClean="0">
                <a:solidFill>
                  <a:srgbClr val="00B0F0"/>
                </a:solidFill>
                <a:latin typeface="맑은 고딕" panose="020B0503020000020004" pitchFamily="50" charset="-127"/>
              </a:rPr>
              <a:t>임대주택 정보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78AE72-1B84-1822-1B9E-432A4AE1C92C}"/>
              </a:ext>
            </a:extLst>
          </p:cNvPr>
          <p:cNvSpPr txBox="1"/>
          <p:nvPr/>
        </p:nvSpPr>
        <p:spPr>
          <a:xfrm>
            <a:off x="5975315" y="1296432"/>
            <a:ext cx="741815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알림 마당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77B5D5-F49C-C15C-62F9-21B5E3322646}"/>
              </a:ext>
            </a:extLst>
          </p:cNvPr>
          <p:cNvSpPr txBox="1"/>
          <p:nvPr/>
        </p:nvSpPr>
        <p:spPr>
          <a:xfrm>
            <a:off x="5012309" y="1791076"/>
            <a:ext cx="348932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HOME 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정보 </a:t>
            </a:r>
            <a:r>
              <a:rPr lang="en-US" altLang="ko-KR" sz="600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&gt; </a:t>
            </a:r>
            <a:r>
              <a:rPr lang="ko-KR" altLang="en-US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경쟁률 </a:t>
            </a:r>
            <a:r>
              <a:rPr lang="ko-KR" altLang="en-US" sz="6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상세조회</a:t>
            </a:r>
            <a:r>
              <a:rPr lang="en-US" altLang="ko-KR" sz="6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endParaRPr lang="ko-KR" altLang="en-US" sz="600" dirty="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729B8C9-2D47-44B2-DCEC-3964720E144D}"/>
              </a:ext>
            </a:extLst>
          </p:cNvPr>
          <p:cNvCxnSpPr>
            <a:cxnSpLocks/>
          </p:cNvCxnSpPr>
          <p:nvPr/>
        </p:nvCxnSpPr>
        <p:spPr>
          <a:xfrm>
            <a:off x="4808165" y="1750372"/>
            <a:ext cx="871428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2E5CD87-9489-BBF3-FB96-380E26834DAE}"/>
              </a:ext>
            </a:extLst>
          </p:cNvPr>
          <p:cNvSpPr txBox="1"/>
          <p:nvPr/>
        </p:nvSpPr>
        <p:spPr>
          <a:xfrm>
            <a:off x="2344631" y="1296432"/>
            <a:ext cx="9929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smtClean="0">
                <a:latin typeface="맑은 고딕" panose="020B0503020000020004" pitchFamily="50" charset="-127"/>
              </a:rPr>
              <a:t>주거형태 추천</a:t>
            </a:r>
            <a:endParaRPr lang="ko-KR" altLang="en-US" sz="1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3C8665-81AB-6C9F-E09A-DF84C251EF62}"/>
              </a:ext>
            </a:extLst>
          </p:cNvPr>
          <p:cNvSpPr/>
          <p:nvPr/>
        </p:nvSpPr>
        <p:spPr>
          <a:xfrm>
            <a:off x="588981" y="1995601"/>
            <a:ext cx="7965869" cy="44674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D232BC7-25F6-04E5-6FFF-A868921E942A}"/>
              </a:ext>
            </a:extLst>
          </p:cNvPr>
          <p:cNvGrpSpPr/>
          <p:nvPr/>
        </p:nvGrpSpPr>
        <p:grpSpPr>
          <a:xfrm>
            <a:off x="230718" y="620182"/>
            <a:ext cx="8387238" cy="5977468"/>
            <a:chOff x="230718" y="620182"/>
            <a:chExt cx="8387238" cy="5977468"/>
          </a:xfrm>
        </p:grpSpPr>
        <p:sp>
          <p:nvSpPr>
            <p:cNvPr id="167" name="사각형: 둥근 모서리 166">
              <a:extLst>
                <a:ext uri="{FF2B5EF4-FFF2-40B4-BE49-F238E27FC236}">
                  <a16:creationId xmlns:a16="http://schemas.microsoft.com/office/drawing/2014/main" id="{5FED8420-82A8-5ACD-0B61-E719C8D915E5}"/>
                </a:ext>
              </a:extLst>
            </p:cNvPr>
            <p:cNvSpPr/>
            <p:nvPr/>
          </p:nvSpPr>
          <p:spPr>
            <a:xfrm>
              <a:off x="230718" y="620184"/>
              <a:ext cx="8387238" cy="5977466"/>
            </a:xfrm>
            <a:prstGeom prst="roundRect">
              <a:avLst>
                <a:gd name="adj" fmla="val 0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사각형: 둥근 모서리 167">
              <a:extLst>
                <a:ext uri="{FF2B5EF4-FFF2-40B4-BE49-F238E27FC236}">
                  <a16:creationId xmlns:a16="http://schemas.microsoft.com/office/drawing/2014/main" id="{EB4DF3FF-BC7D-7047-C649-4B572395150D}"/>
                </a:ext>
              </a:extLst>
            </p:cNvPr>
            <p:cNvSpPr/>
            <p:nvPr/>
          </p:nvSpPr>
          <p:spPr>
            <a:xfrm>
              <a:off x="230718" y="620182"/>
              <a:ext cx="8387238" cy="433389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사각형: 둥근 모서리 168">
              <a:extLst>
                <a:ext uri="{FF2B5EF4-FFF2-40B4-BE49-F238E27FC236}">
                  <a16:creationId xmlns:a16="http://schemas.microsoft.com/office/drawing/2014/main" id="{E622ECEE-B5FE-8566-D213-5C67070F0B63}"/>
                </a:ext>
              </a:extLst>
            </p:cNvPr>
            <p:cNvSpPr/>
            <p:nvPr/>
          </p:nvSpPr>
          <p:spPr>
            <a:xfrm>
              <a:off x="235480" y="630024"/>
              <a:ext cx="1288520" cy="284693"/>
            </a:xfrm>
            <a:prstGeom prst="roundRect">
              <a:avLst>
                <a:gd name="adj" fmla="val 2739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0" name="사각형: 둥근 모서리 169">
              <a:extLst>
                <a:ext uri="{FF2B5EF4-FFF2-40B4-BE49-F238E27FC236}">
                  <a16:creationId xmlns:a16="http://schemas.microsoft.com/office/drawing/2014/main" id="{7085B742-CC11-A3B6-E3D2-84E6FF0257BD}"/>
                </a:ext>
              </a:extLst>
            </p:cNvPr>
            <p:cNvSpPr/>
            <p:nvPr/>
          </p:nvSpPr>
          <p:spPr>
            <a:xfrm>
              <a:off x="235480" y="768878"/>
              <a:ext cx="8377713" cy="28469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533F0006-C7F5-7434-E0BD-B03D15E2C599}"/>
                </a:ext>
              </a:extLst>
            </p:cNvPr>
            <p:cNvSpPr/>
            <p:nvPr/>
          </p:nvSpPr>
          <p:spPr>
            <a:xfrm>
              <a:off x="1058333" y="830370"/>
              <a:ext cx="7196667" cy="15377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A4B0A437-AB88-2549-022F-90BD904C8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4202" y="851474"/>
              <a:ext cx="112554" cy="112554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3C64451F-E54B-FA9F-6FEF-24D53DBBD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4" y="846765"/>
              <a:ext cx="120709" cy="120709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36DDF21B-5DF2-99A2-6620-3B7B52233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301" y="846765"/>
              <a:ext cx="120709" cy="120709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D4DF128D-6EA2-3388-43B8-3E492AC33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90296" y="648251"/>
              <a:ext cx="93085" cy="93085"/>
            </a:xfrm>
            <a:prstGeom prst="rect">
              <a:avLst/>
            </a:prstGeom>
          </p:spPr>
        </p:pic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F777B049-6266-E3B6-D7D4-408F77476218}"/>
                </a:ext>
              </a:extLst>
            </p:cNvPr>
            <p:cNvGrpSpPr/>
            <p:nvPr/>
          </p:nvGrpSpPr>
          <p:grpSpPr>
            <a:xfrm>
              <a:off x="8361246" y="664335"/>
              <a:ext cx="60986" cy="60915"/>
              <a:chOff x="9070180" y="1315434"/>
              <a:chExt cx="60986" cy="60915"/>
            </a:xfrm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DD92E0CA-8102-E6D3-5E03-3213741732E4}"/>
                  </a:ext>
                </a:extLst>
              </p:cNvPr>
              <p:cNvSpPr/>
              <p:nvPr/>
            </p:nvSpPr>
            <p:spPr>
              <a:xfrm>
                <a:off x="9082042" y="1315434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0E7FC969-21DA-CD7C-C0F1-E491A74D83DA}"/>
                  </a:ext>
                </a:extLst>
              </p:cNvPr>
              <p:cNvSpPr/>
              <p:nvPr/>
            </p:nvSpPr>
            <p:spPr>
              <a:xfrm>
                <a:off x="9070180" y="1325861"/>
                <a:ext cx="49124" cy="50488"/>
              </a:xfrm>
              <a:prstGeom prst="rect">
                <a:avLst/>
              </a:prstGeom>
              <a:solidFill>
                <a:srgbClr val="D9D9D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7D1D1107-C7D6-D002-5895-B1E48B8AE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02085" y="695319"/>
              <a:ext cx="63500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그림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6488" y="2000474"/>
            <a:ext cx="180975" cy="44577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405361" y="215301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85DC4"/>
                </a:solidFill>
              </a:rPr>
              <a:t>경쟁률 상세 분석</a:t>
            </a:r>
            <a:endParaRPr lang="ko-KR" altLang="en-US" b="1" dirty="0">
              <a:solidFill>
                <a:srgbClr val="085DC4"/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012716" y="2840849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101959" y="286481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서울시</a:t>
            </a:r>
            <a:endParaRPr lang="ko-KR" altLang="en-US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3322552" y="2840848"/>
            <a:ext cx="1202499" cy="38830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3381157" y="285918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마포구 ▼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FACFFD5D-8DB4-6399-46CA-E3381BCEF4D6}"/>
              </a:ext>
            </a:extLst>
          </p:cNvPr>
          <p:cNvSpPr/>
          <p:nvPr/>
        </p:nvSpPr>
        <p:spPr>
          <a:xfrm>
            <a:off x="1156767" y="3612486"/>
            <a:ext cx="241650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5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853677"/>
              </p:ext>
            </p:extLst>
          </p:nvPr>
        </p:nvGraphicFramePr>
        <p:xfrm>
          <a:off x="1243789" y="3926965"/>
          <a:ext cx="6360089" cy="11078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0176">
                  <a:extLst>
                    <a:ext uri="{9D8B030D-6E8A-4147-A177-3AD203B41FA5}">
                      <a16:colId xmlns:a16="http://schemas.microsoft.com/office/drawing/2014/main" val="1315771482"/>
                    </a:ext>
                  </a:extLst>
                </a:gridCol>
                <a:gridCol w="2702488">
                  <a:extLst>
                    <a:ext uri="{9D8B030D-6E8A-4147-A177-3AD203B41FA5}">
                      <a16:colId xmlns:a16="http://schemas.microsoft.com/office/drawing/2014/main" val="1063469635"/>
                    </a:ext>
                  </a:extLst>
                </a:gridCol>
                <a:gridCol w="2257425">
                  <a:extLst>
                    <a:ext uri="{9D8B030D-6E8A-4147-A177-3AD203B41FA5}">
                      <a16:colId xmlns:a16="http://schemas.microsoft.com/office/drawing/2014/main" val="427139814"/>
                    </a:ext>
                  </a:extLst>
                </a:gridCol>
              </a:tblGrid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</a:rPr>
                        <a:t>주택형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월 평균 임대료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예측 경쟁률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27449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17~23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300,000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500:1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9127"/>
                  </a:ext>
                </a:extLst>
              </a:tr>
              <a:tr h="369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24~37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400,000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12:1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30276"/>
                  </a:ext>
                </a:extLst>
              </a:tr>
            </a:tbl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4635219" y="2850335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주택형별</a:t>
            </a:r>
            <a:r>
              <a:rPr lang="ko-KR" altLang="en-US" dirty="0" smtClean="0"/>
              <a:t> 경쟁률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5117" y="6044781"/>
            <a:ext cx="409575" cy="403886"/>
          </a:xfrm>
          <a:prstGeom prst="rect">
            <a:avLst/>
          </a:prstGeom>
        </p:spPr>
      </p:pic>
      <p:sp>
        <p:nvSpPr>
          <p:cNvPr id="73" name="타원 72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7765299" y="5973343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F23109FC-D07F-DA3E-A104-A810AFB946A5}"/>
              </a:ext>
            </a:extLst>
          </p:cNvPr>
          <p:cNvSpPr/>
          <p:nvPr/>
        </p:nvSpPr>
        <p:spPr>
          <a:xfrm>
            <a:off x="8177321" y="1997730"/>
            <a:ext cx="249764" cy="241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6077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452</Words>
  <Application>Microsoft Office PowerPoint</Application>
  <PresentationFormat>와이드스크린</PresentationFormat>
  <Paragraphs>213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휴먼둥근헤드라인</vt:lpstr>
      <vt:lpstr>맑은 고딕 Semilight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539</cp:revision>
  <dcterms:created xsi:type="dcterms:W3CDTF">2023-05-26T02:02:00Z</dcterms:created>
  <dcterms:modified xsi:type="dcterms:W3CDTF">2023-05-31T08:39:24Z</dcterms:modified>
</cp:coreProperties>
</file>

<file path=docProps/thumbnail.jpeg>
</file>